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523" r:id="rId5"/>
    <p:sldId id="530" r:id="rId6"/>
    <p:sldId id="337" r:id="rId7"/>
    <p:sldId id="518" r:id="rId8"/>
    <p:sldId id="519" r:id="rId9"/>
    <p:sldId id="520" r:id="rId10"/>
    <p:sldId id="525" r:id="rId11"/>
    <p:sldId id="526" r:id="rId12"/>
    <p:sldId id="265" r:id="rId13"/>
    <p:sldId id="327" r:id="rId14"/>
    <p:sldId id="527" r:id="rId15"/>
    <p:sldId id="501" r:id="rId16"/>
    <p:sldId id="502" r:id="rId17"/>
    <p:sldId id="503" r:id="rId18"/>
    <p:sldId id="318" r:id="rId19"/>
    <p:sldId id="504" r:id="rId20"/>
    <p:sldId id="505" r:id="rId21"/>
    <p:sldId id="528" r:id="rId22"/>
    <p:sldId id="266" r:id="rId23"/>
    <p:sldId id="529" r:id="rId24"/>
    <p:sldId id="507" r:id="rId25"/>
    <p:sldId id="508" r:id="rId26"/>
    <p:sldId id="509" r:id="rId27"/>
    <p:sldId id="510" r:id="rId28"/>
    <p:sldId id="511" r:id="rId29"/>
    <p:sldId id="512" r:id="rId30"/>
    <p:sldId id="513" r:id="rId31"/>
    <p:sldId id="514" r:id="rId32"/>
    <p:sldId id="515"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7" autoAdjust="0"/>
    <p:restoredTop sz="71774" autoAdjust="0"/>
  </p:normalViewPr>
  <p:slideViewPr>
    <p:cSldViewPr snapToGrid="0" showGuides="1">
      <p:cViewPr varScale="1">
        <p:scale>
          <a:sx n="64" d="100"/>
          <a:sy n="64" d="100"/>
        </p:scale>
        <p:origin x="2076" y="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11/17/2019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11/17/2019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1221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evaluate test frameworks to see if you can confirm that code is erroring correctly.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616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use a tool, we would like to know how to use it, what it can do for us, and what it cannot.</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198646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by line is a great tool that gives us quick, useful results.  Can we extend the way we do code coverage to help address limitations of by–line coverage?</a:t>
            </a:r>
          </a:p>
          <a:p>
            <a:endParaRPr lang="en-US" dirty="0"/>
          </a:p>
          <a:p>
            <a:r>
              <a:rPr lang="en-US" dirty="0"/>
              <a:t>For TDD, we can say that the code is correct within the scope of the test suite.</a:t>
            </a:r>
          </a:p>
          <a:p>
            <a:endParaRPr lang="en-US" dirty="0"/>
          </a:p>
          <a:p>
            <a:r>
              <a:rPr lang="en-US" dirty="0"/>
              <a:t>A lot of code coverage in these ways could be limited by combinatorics.  Is it feasible to test every pathway?  Is if feasible to develop comprehensive tests for all code that we write?  If it possible to have a set of complete requirements such that the test suite that does requirement verification covers the code by 100%?</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187154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8943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477338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a:extLst>
              <a:ext uri="{FF2B5EF4-FFF2-40B4-BE49-F238E27FC236}">
                <a16:creationId xmlns:a16="http://schemas.microsoft.com/office/drawing/2014/main" id="{368817AD-FB03-5345-8F25-93E6072176BA}"/>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SC19, Monday November 18, 2019</a:t>
            </a: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19605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SC19, Monday November 18, 2019</a:t>
            </a: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hyperlink" Target="https://sc19.supercomputing.org/session/?sess=sess269" TargetMode="External"/><Relationship Id="rId13" Type="http://schemas.openxmlformats.org/officeDocument/2006/relationships/hyperlink" Target="https://sc19.supercomputing.org/presentation/?id=pan109&amp;sess=sess227" TargetMode="External"/><Relationship Id="rId3" Type="http://schemas.openxmlformats.org/officeDocument/2006/relationships/hyperlink" Target="https://sc19.supercomputing.org/session/?sess=sess106" TargetMode="External"/><Relationship Id="rId7" Type="http://schemas.openxmlformats.org/officeDocument/2006/relationships/hyperlink" Target="https://sc19.supercomputing.org/presentation/?id=pec109&amp;sess=sess410" TargetMode="External"/><Relationship Id="rId12" Type="http://schemas.openxmlformats.org/officeDocument/2006/relationships/hyperlink" Target="https://sc19.supercomputing.org/session/?sess=sess316" TargetMode="External"/><Relationship Id="rId2" Type="http://schemas.openxmlformats.org/officeDocument/2006/relationships/hyperlink" Target="https://sc19.supercomputing.org/presentation/?id=tut139&amp;sess=sess205" TargetMode="External"/><Relationship Id="rId1" Type="http://schemas.openxmlformats.org/officeDocument/2006/relationships/slideLayout" Target="../slideLayouts/slideLayout2.xml"/><Relationship Id="rId6" Type="http://schemas.openxmlformats.org/officeDocument/2006/relationships/hyperlink" Target="https://sc19.supercomputing.org/session/?sess=sess118" TargetMode="External"/><Relationship Id="rId11" Type="http://schemas.openxmlformats.org/officeDocument/2006/relationships/hyperlink" Target="https://sc19.supercomputing.org/session/?sess=sess341" TargetMode="External"/><Relationship Id="rId5" Type="http://schemas.openxmlformats.org/officeDocument/2006/relationships/hyperlink" Target="https://sc19.supercomputing.org/presentation/?id=tut164&amp;sess=sess194" TargetMode="External"/><Relationship Id="rId10" Type="http://schemas.openxmlformats.org/officeDocument/2006/relationships/hyperlink" Target="https://sc19.supercomputing.org/presentation/?id=pan108&amp;sess=sess226" TargetMode="External"/><Relationship Id="rId4" Type="http://schemas.openxmlformats.org/officeDocument/2006/relationships/hyperlink" Target="https://sc19.supercomputing.org/presentation/?id=tut158&amp;sess=sess192" TargetMode="External"/><Relationship Id="rId9" Type="http://schemas.openxmlformats.org/officeDocument/2006/relationships/hyperlink" Target="https://sc19.supercomputing.org/session/?sess=sess266" TargetMode="External"/><Relationship Id="rId14" Type="http://schemas.openxmlformats.org/officeDocument/2006/relationships/hyperlink" Target="https://sc19.supercomputing.org/presentation/?id=pan117&amp;sess=sess23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bit.ly/sc19-bssw-eva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011488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rdoneal/infrastructur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amklinv/morphe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it.ly/sc19-bssw-eva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Code Coverage &amp; 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Jared O’Neal</a:t>
            </a:r>
          </a:p>
          <a:p>
            <a:pPr>
              <a:lnSpc>
                <a:spcPct val="100000"/>
              </a:lnSpc>
              <a:spcBef>
                <a:spcPts val="0"/>
              </a:spcBef>
            </a:pPr>
            <a:r>
              <a:rPr lang="en-US" sz="2000" dirty="0"/>
              <a:t>Mathematics and Computer Science Division</a:t>
            </a:r>
          </a:p>
          <a:p>
            <a:pPr>
              <a:lnSpc>
                <a:spcPct val="100000"/>
              </a:lnSpc>
              <a:spcBef>
                <a:spcPts val="0"/>
              </a:spcBef>
            </a:pPr>
            <a:r>
              <a:rPr lang="en-US" sz="2000" dirty="0"/>
              <a:t>Argonne National Laboratory</a:t>
            </a:r>
          </a:p>
          <a:p>
            <a:pPr>
              <a:spcBef>
                <a:spcPts val="2400"/>
              </a:spcBef>
            </a:pPr>
            <a:r>
              <a:rPr lang="en-US" sz="2000" dirty="0"/>
              <a:t>Better Scientific Software Tutorial</a:t>
            </a:r>
            <a:br>
              <a:rPr lang="en-US" sz="2000" dirty="0"/>
            </a:br>
            <a:r>
              <a:rPr lang="en-US" sz="2000" dirty="0"/>
              <a:t>SC19, Denver, Colorado</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1473-AC73-45E8-97F0-CAB263A9C1D2}"/>
              </a:ext>
            </a:extLst>
          </p:cNvPr>
          <p:cNvSpPr>
            <a:spLocks noGrp="1"/>
          </p:cNvSpPr>
          <p:nvPr>
            <p:ph type="title"/>
          </p:nvPr>
        </p:nvSpPr>
        <p:spPr/>
        <p:txBody>
          <a:bodyPr/>
          <a:lstStyle/>
          <a:p>
            <a:r>
              <a:rPr lang="en-US" dirty="0"/>
              <a:t>Additional Software-Related Events at SC19</a:t>
            </a:r>
          </a:p>
        </p:txBody>
      </p:sp>
      <p:graphicFrame>
        <p:nvGraphicFramePr>
          <p:cNvPr id="6" name="Table 6">
            <a:extLst>
              <a:ext uri="{FF2B5EF4-FFF2-40B4-BE49-F238E27FC236}">
                <a16:creationId xmlns:a16="http://schemas.microsoft.com/office/drawing/2014/main" id="{18082CBB-36D1-4AE5-8DA9-9A3E663267CC}"/>
              </a:ext>
            </a:extLst>
          </p:cNvPr>
          <p:cNvGraphicFramePr>
            <a:graphicFrameLocks noGrp="1"/>
          </p:cNvGraphicFramePr>
          <p:nvPr>
            <p:ph idx="1"/>
          </p:nvPr>
        </p:nvGraphicFramePr>
        <p:xfrm>
          <a:off x="0" y="833120"/>
          <a:ext cx="12188825" cy="6024880"/>
        </p:xfrm>
        <a:graphic>
          <a:graphicData uri="http://schemas.openxmlformats.org/drawingml/2006/table">
            <a:tbl>
              <a:tblPr firstRow="1" bandRow="1">
                <a:tableStyleId>{5C22544A-7EE6-4342-B048-85BDC9FD1C3A}</a:tableStyleId>
              </a:tblPr>
              <a:tblGrid>
                <a:gridCol w="1353945">
                  <a:extLst>
                    <a:ext uri="{9D8B030D-6E8A-4147-A177-3AD203B41FA5}">
                      <a16:colId xmlns:a16="http://schemas.microsoft.com/office/drawing/2014/main" val="2400528709"/>
                    </a:ext>
                  </a:extLst>
                </a:gridCol>
                <a:gridCol w="1625830">
                  <a:extLst>
                    <a:ext uri="{9D8B030D-6E8A-4147-A177-3AD203B41FA5}">
                      <a16:colId xmlns:a16="http://schemas.microsoft.com/office/drawing/2014/main" val="3353846813"/>
                    </a:ext>
                  </a:extLst>
                </a:gridCol>
                <a:gridCol w="9209050">
                  <a:extLst>
                    <a:ext uri="{9D8B030D-6E8A-4147-A177-3AD203B41FA5}">
                      <a16:colId xmlns:a16="http://schemas.microsoft.com/office/drawing/2014/main" val="1000032210"/>
                    </a:ext>
                  </a:extLst>
                </a:gridCol>
              </a:tblGrid>
              <a:tr h="370840">
                <a:tc>
                  <a:txBody>
                    <a:bodyPr/>
                    <a:lstStyle/>
                    <a:p>
                      <a:r>
                        <a:rPr lang="en-US" sz="1600" dirty="0"/>
                        <a:t>Day/Time</a:t>
                      </a:r>
                    </a:p>
                  </a:txBody>
                  <a:tcPr/>
                </a:tc>
                <a:tc>
                  <a:txBody>
                    <a:bodyPr/>
                    <a:lstStyle/>
                    <a:p>
                      <a:r>
                        <a:rPr lang="en-US" sz="1600" dirty="0"/>
                        <a:t>Event Type</a:t>
                      </a:r>
                    </a:p>
                  </a:txBody>
                  <a:tcPr/>
                </a:tc>
                <a:tc>
                  <a:txBody>
                    <a:bodyPr/>
                    <a:lstStyle/>
                    <a:p>
                      <a:r>
                        <a:rPr lang="en-US" sz="1600" dirty="0"/>
                        <a:t>Event Title</a:t>
                      </a:r>
                    </a:p>
                  </a:txBody>
                  <a:tcPr/>
                </a:tc>
                <a:extLst>
                  <a:ext uri="{0D108BD9-81ED-4DB2-BD59-A6C34878D82A}">
                    <a16:rowId xmlns:a16="http://schemas.microsoft.com/office/drawing/2014/main" val="2152878691"/>
                  </a:ext>
                </a:extLst>
              </a:tr>
              <a:tr h="370840">
                <a:tc>
                  <a:txBody>
                    <a:bodyPr/>
                    <a:lstStyle/>
                    <a:p>
                      <a:pPr algn="l" fontAlgn="t"/>
                      <a:r>
                        <a:rPr lang="en-US" sz="1600" dirty="0">
                          <a:effectLst/>
                        </a:rPr>
                        <a:t>Sunday</a:t>
                      </a:r>
                    </a:p>
                  </a:txBody>
                  <a:tcPr marL="95250" marR="95250"/>
                </a:tc>
                <a:tc>
                  <a:txBody>
                    <a:bodyPr/>
                    <a:lstStyle/>
                    <a:p>
                      <a:pPr algn="l" fontAlgn="t"/>
                      <a:r>
                        <a:rPr lang="en-US" sz="1600">
                          <a:effectLst/>
                        </a:rPr>
                        <a:t>Tutorial</a:t>
                      </a:r>
                    </a:p>
                  </a:txBody>
                  <a:tcPr marL="95250" marR="95250"/>
                </a:tc>
                <a:tc>
                  <a:txBody>
                    <a:bodyPr/>
                    <a:lstStyle/>
                    <a:p>
                      <a:pPr fontAlgn="t"/>
                      <a:r>
                        <a:rPr lang="en-US" sz="1600" u="none" strike="noStrike">
                          <a:solidFill>
                            <a:srgbClr val="329FFF"/>
                          </a:solidFill>
                          <a:effectLst/>
                          <a:latin typeface="Roboto"/>
                          <a:hlinkClick r:id="rId2"/>
                        </a:rPr>
                        <a:t>Floating-Point Analysis and Reproducibility Tools for Scientific Software</a:t>
                      </a:r>
                      <a:endParaRPr lang="en-US" sz="1600">
                        <a:effectLst/>
                      </a:endParaRPr>
                    </a:p>
                  </a:txBody>
                  <a:tcPr marL="95250" marR="95250"/>
                </a:tc>
                <a:extLst>
                  <a:ext uri="{0D108BD9-81ED-4DB2-BD59-A6C34878D82A}">
                    <a16:rowId xmlns:a16="http://schemas.microsoft.com/office/drawing/2014/main" val="912854918"/>
                  </a:ext>
                </a:extLst>
              </a:tr>
              <a:tr h="370840">
                <a:tc>
                  <a:txBody>
                    <a:bodyPr/>
                    <a:lstStyle/>
                    <a:p>
                      <a:pPr algn="l" fontAlgn="t"/>
                      <a:r>
                        <a:rPr lang="en-US" sz="1600" b="1" dirty="0">
                          <a:effectLst/>
                        </a:rPr>
                        <a:t>Sunday</a:t>
                      </a:r>
                    </a:p>
                  </a:txBody>
                  <a:tcPr marL="95250" marR="95250"/>
                </a:tc>
                <a:tc>
                  <a:txBody>
                    <a:bodyPr/>
                    <a:lstStyle/>
                    <a:p>
                      <a:pPr algn="l" fontAlgn="t"/>
                      <a:r>
                        <a:rPr lang="en-US" sz="1600" b="1">
                          <a:effectLst/>
                        </a:rPr>
                        <a:t>Workshop</a:t>
                      </a:r>
                    </a:p>
                  </a:txBody>
                  <a:tcPr marL="95250" marR="95250"/>
                </a:tc>
                <a:tc>
                  <a:txBody>
                    <a:bodyPr/>
                    <a:lstStyle/>
                    <a:p>
                      <a:pPr fontAlgn="t"/>
                      <a:r>
                        <a:rPr lang="en-US" sz="1600" b="1" u="none" strike="noStrike" dirty="0">
                          <a:solidFill>
                            <a:srgbClr val="329FFF"/>
                          </a:solidFill>
                          <a:effectLst/>
                          <a:latin typeface="Roboto"/>
                          <a:hlinkClick r:id="rId3"/>
                        </a:rPr>
                        <a:t>The 2019 International Workshop on Software Engineering for HPC-Enabled Research (SE-HER 2019)</a:t>
                      </a:r>
                      <a:endParaRPr lang="en-US" sz="1600" b="1" dirty="0">
                        <a:effectLst/>
                      </a:endParaRPr>
                    </a:p>
                  </a:txBody>
                  <a:tcPr marL="95250" marR="95250"/>
                </a:tc>
                <a:extLst>
                  <a:ext uri="{0D108BD9-81ED-4DB2-BD59-A6C34878D82A}">
                    <a16:rowId xmlns:a16="http://schemas.microsoft.com/office/drawing/2014/main" val="680207508"/>
                  </a:ext>
                </a:extLst>
              </a:tr>
              <a:tr h="370840">
                <a:tc>
                  <a:txBody>
                    <a:bodyPr/>
                    <a:lstStyle/>
                    <a:p>
                      <a:pPr algn="l" fontAlgn="t"/>
                      <a:r>
                        <a:rPr lang="en-US" sz="1600" b="1" dirty="0">
                          <a:effectLst/>
                        </a:rPr>
                        <a:t>Monday</a:t>
                      </a:r>
                    </a:p>
                  </a:txBody>
                  <a:tcPr marL="95250" marR="95250"/>
                </a:tc>
                <a:tc>
                  <a:txBody>
                    <a:bodyPr/>
                    <a:lstStyle/>
                    <a:p>
                      <a:pPr algn="l" fontAlgn="t"/>
                      <a:r>
                        <a:rPr lang="en-US" sz="1600" b="1">
                          <a:effectLst/>
                        </a:rPr>
                        <a:t>Tutorial</a:t>
                      </a:r>
                    </a:p>
                  </a:txBody>
                  <a:tcPr marL="95250" marR="95250"/>
                </a:tc>
                <a:tc>
                  <a:txBody>
                    <a:bodyPr/>
                    <a:lstStyle/>
                    <a:p>
                      <a:pPr fontAlgn="t"/>
                      <a:r>
                        <a:rPr lang="en-US" sz="1600" b="1" u="none" strike="noStrike" dirty="0">
                          <a:solidFill>
                            <a:srgbClr val="329FFF"/>
                          </a:solidFill>
                          <a:effectLst/>
                          <a:latin typeface="Roboto"/>
                          <a:hlinkClick r:id="rId4"/>
                        </a:rPr>
                        <a:t>Better Scientific Software</a:t>
                      </a:r>
                      <a:endParaRPr lang="en-US" sz="1600" b="1" dirty="0">
                        <a:effectLst/>
                      </a:endParaRPr>
                    </a:p>
                  </a:txBody>
                  <a:tcPr marL="95250" marR="95250"/>
                </a:tc>
                <a:extLst>
                  <a:ext uri="{0D108BD9-81ED-4DB2-BD59-A6C34878D82A}">
                    <a16:rowId xmlns:a16="http://schemas.microsoft.com/office/drawing/2014/main" val="3743335020"/>
                  </a:ext>
                </a:extLst>
              </a:tr>
              <a:tr h="370840">
                <a:tc>
                  <a:txBody>
                    <a:bodyPr/>
                    <a:lstStyle/>
                    <a:p>
                      <a:pPr algn="l" fontAlgn="t"/>
                      <a:r>
                        <a:rPr lang="en-US" sz="1600" b="1" dirty="0">
                          <a:effectLst/>
                        </a:rPr>
                        <a:t>Monday</a:t>
                      </a:r>
                    </a:p>
                  </a:txBody>
                  <a:tcPr marL="95250" marR="95250"/>
                </a:tc>
                <a:tc>
                  <a:txBody>
                    <a:bodyPr/>
                    <a:lstStyle/>
                    <a:p>
                      <a:pPr algn="l" fontAlgn="t"/>
                      <a:r>
                        <a:rPr lang="en-US" sz="1600" b="1">
                          <a:effectLst/>
                        </a:rPr>
                        <a:t>Tutorial</a:t>
                      </a:r>
                    </a:p>
                  </a:txBody>
                  <a:tcPr marL="95250" marR="95250"/>
                </a:tc>
                <a:tc>
                  <a:txBody>
                    <a:bodyPr/>
                    <a:lstStyle/>
                    <a:p>
                      <a:pPr fontAlgn="t"/>
                      <a:r>
                        <a:rPr lang="en-US" sz="1600" b="1" u="none" strike="noStrike" dirty="0">
                          <a:solidFill>
                            <a:srgbClr val="329FFF"/>
                          </a:solidFill>
                          <a:effectLst/>
                          <a:latin typeface="Roboto"/>
                          <a:hlinkClick r:id="rId5"/>
                        </a:rPr>
                        <a:t>Managing HPC Software Complexity with </a:t>
                      </a:r>
                      <a:r>
                        <a:rPr lang="en-US" sz="1600" b="1" u="none" strike="noStrike" dirty="0" err="1">
                          <a:solidFill>
                            <a:srgbClr val="329FFF"/>
                          </a:solidFill>
                          <a:effectLst/>
                          <a:latin typeface="Roboto"/>
                          <a:hlinkClick r:id="rId5"/>
                        </a:rPr>
                        <a:t>Spack</a:t>
                      </a:r>
                      <a:endParaRPr lang="en-US" sz="1600" b="1" dirty="0">
                        <a:effectLst/>
                      </a:endParaRPr>
                    </a:p>
                  </a:txBody>
                  <a:tcPr marL="95250" marR="95250"/>
                </a:tc>
                <a:extLst>
                  <a:ext uri="{0D108BD9-81ED-4DB2-BD59-A6C34878D82A}">
                    <a16:rowId xmlns:a16="http://schemas.microsoft.com/office/drawing/2014/main" val="1013681500"/>
                  </a:ext>
                </a:extLst>
              </a:tr>
              <a:tr h="370840">
                <a:tc>
                  <a:txBody>
                    <a:bodyPr/>
                    <a:lstStyle/>
                    <a:p>
                      <a:pPr algn="l" fontAlgn="t"/>
                      <a:r>
                        <a:rPr lang="en-US" sz="1600" dirty="0">
                          <a:effectLst/>
                        </a:rPr>
                        <a:t>Monday</a:t>
                      </a:r>
                    </a:p>
                  </a:txBody>
                  <a:tcPr marL="95250" marR="95250"/>
                </a:tc>
                <a:tc>
                  <a:txBody>
                    <a:bodyPr/>
                    <a:lstStyle/>
                    <a:p>
                      <a:pPr algn="l" fontAlgn="t"/>
                      <a:r>
                        <a:rPr lang="en-US" sz="1600">
                          <a:effectLst/>
                        </a:rPr>
                        <a:t>Workshop</a:t>
                      </a:r>
                    </a:p>
                  </a:txBody>
                  <a:tcPr marL="95250" marR="95250"/>
                </a:tc>
                <a:tc>
                  <a:txBody>
                    <a:bodyPr/>
                    <a:lstStyle/>
                    <a:p>
                      <a:pPr fontAlgn="t"/>
                      <a:r>
                        <a:rPr lang="en-US" sz="1600" u="none" strike="noStrike">
                          <a:solidFill>
                            <a:srgbClr val="329FFF"/>
                          </a:solidFill>
                          <a:effectLst/>
                          <a:latin typeface="Roboto"/>
                          <a:hlinkClick r:id="rId6"/>
                        </a:rPr>
                        <a:t>3nd International Workshop on Software Correctness for HPC Applications (Correctness 2019)</a:t>
                      </a:r>
                      <a:endParaRPr lang="en-US" sz="1600">
                        <a:effectLst/>
                      </a:endParaRPr>
                    </a:p>
                  </a:txBody>
                  <a:tcPr marL="95250" marR="95250"/>
                </a:tc>
                <a:extLst>
                  <a:ext uri="{0D108BD9-81ED-4DB2-BD59-A6C34878D82A}">
                    <a16:rowId xmlns:a16="http://schemas.microsoft.com/office/drawing/2014/main" val="2886034451"/>
                  </a:ext>
                </a:extLst>
              </a:tr>
              <a:tr h="370840">
                <a:tc>
                  <a:txBody>
                    <a:bodyPr/>
                    <a:lstStyle/>
                    <a:p>
                      <a:pPr algn="l" fontAlgn="t"/>
                      <a:r>
                        <a:rPr lang="en-US" sz="1600" b="1" dirty="0">
                          <a:effectLst/>
                        </a:rPr>
                        <a:t>Monday</a:t>
                      </a:r>
                    </a:p>
                  </a:txBody>
                  <a:tcPr marL="95250" marR="95250"/>
                </a:tc>
                <a:tc>
                  <a:txBody>
                    <a:bodyPr/>
                    <a:lstStyle/>
                    <a:p>
                      <a:pPr algn="l" fontAlgn="t"/>
                      <a:r>
                        <a:rPr lang="en-US" sz="1600" b="1">
                          <a:effectLst/>
                        </a:rPr>
                        <a:t>Students@SC</a:t>
                      </a:r>
                    </a:p>
                  </a:txBody>
                  <a:tcPr marL="95250" marR="95250"/>
                </a:tc>
                <a:tc>
                  <a:txBody>
                    <a:bodyPr/>
                    <a:lstStyle/>
                    <a:p>
                      <a:pPr fontAlgn="t"/>
                      <a:r>
                        <a:rPr lang="en-US" sz="1600" b="1" u="none" strike="noStrike" dirty="0" err="1">
                          <a:solidFill>
                            <a:srgbClr val="329FFF"/>
                          </a:solidFill>
                          <a:effectLst/>
                          <a:latin typeface="Roboto"/>
                          <a:hlinkClick r:id="rId7"/>
                        </a:rPr>
                        <a:t>Students@SC</a:t>
                      </a:r>
                      <a:r>
                        <a:rPr lang="en-US" sz="1600" b="1" u="none" strike="noStrike" dirty="0">
                          <a:solidFill>
                            <a:srgbClr val="329FFF"/>
                          </a:solidFill>
                          <a:effectLst/>
                          <a:latin typeface="Roboto"/>
                          <a:hlinkClick r:id="rId7"/>
                        </a:rPr>
                        <a:t>: Modern Software Design, Tools, and Practices</a:t>
                      </a:r>
                      <a:endParaRPr lang="en-US" sz="1600" b="1" dirty="0">
                        <a:effectLst/>
                      </a:endParaRPr>
                    </a:p>
                  </a:txBody>
                  <a:tcPr marL="95250" marR="95250"/>
                </a:tc>
                <a:extLst>
                  <a:ext uri="{0D108BD9-81ED-4DB2-BD59-A6C34878D82A}">
                    <a16:rowId xmlns:a16="http://schemas.microsoft.com/office/drawing/2014/main" val="3449860890"/>
                  </a:ext>
                </a:extLst>
              </a:tr>
              <a:tr h="370840">
                <a:tc>
                  <a:txBody>
                    <a:bodyPr/>
                    <a:lstStyle/>
                    <a:p>
                      <a:pPr algn="l" fontAlgn="t"/>
                      <a:r>
                        <a:rPr lang="en-US" sz="1600" dirty="0">
                          <a:effectLst/>
                        </a:rPr>
                        <a:t>Tuesday</a:t>
                      </a:r>
                    </a:p>
                  </a:txBody>
                  <a:tcPr marL="95250" marR="95250"/>
                </a:tc>
                <a:tc>
                  <a:txBody>
                    <a:bodyPr/>
                    <a:lstStyle/>
                    <a:p>
                      <a:pPr algn="l" fontAlgn="t"/>
                      <a:r>
                        <a:rPr lang="en-US" sz="1600">
                          <a:effectLst/>
                        </a:rPr>
                        <a:t>BoF</a:t>
                      </a:r>
                    </a:p>
                  </a:txBody>
                  <a:tcPr marL="95250" marR="95250"/>
                </a:tc>
                <a:tc>
                  <a:txBody>
                    <a:bodyPr/>
                    <a:lstStyle/>
                    <a:p>
                      <a:pPr fontAlgn="t"/>
                      <a:r>
                        <a:rPr lang="en-US" sz="1600" u="none" strike="noStrike">
                          <a:solidFill>
                            <a:srgbClr val="329FFF"/>
                          </a:solidFill>
                          <a:effectLst/>
                          <a:latin typeface="Roboto"/>
                          <a:hlinkClick r:id="rId8"/>
                        </a:rPr>
                        <a:t>Extreme-Scale Scientific Software Stack (E4S)</a:t>
                      </a:r>
                      <a:endParaRPr lang="en-US" sz="1600">
                        <a:effectLst/>
                      </a:endParaRPr>
                    </a:p>
                  </a:txBody>
                  <a:tcPr marL="95250" marR="95250"/>
                </a:tc>
                <a:extLst>
                  <a:ext uri="{0D108BD9-81ED-4DB2-BD59-A6C34878D82A}">
                    <a16:rowId xmlns:a16="http://schemas.microsoft.com/office/drawing/2014/main" val="2768213053"/>
                  </a:ext>
                </a:extLst>
              </a:tr>
              <a:tr h="370840">
                <a:tc>
                  <a:txBody>
                    <a:bodyPr/>
                    <a:lstStyle/>
                    <a:p>
                      <a:pPr algn="l" fontAlgn="t"/>
                      <a:r>
                        <a:rPr lang="en-US" sz="1600" dirty="0">
                          <a:effectLst/>
                        </a:rPr>
                        <a:t>Tuesday</a:t>
                      </a:r>
                    </a:p>
                  </a:txBody>
                  <a:tcPr marL="95250" marR="95250"/>
                </a:tc>
                <a:tc>
                  <a:txBody>
                    <a:bodyPr/>
                    <a:lstStyle/>
                    <a:p>
                      <a:pPr algn="l" fontAlgn="t"/>
                      <a:r>
                        <a:rPr lang="en-US" sz="1600">
                          <a:effectLst/>
                        </a:rPr>
                        <a:t>BoF</a:t>
                      </a:r>
                    </a:p>
                  </a:txBody>
                  <a:tcPr marL="95250" marR="95250"/>
                </a:tc>
                <a:tc>
                  <a:txBody>
                    <a:bodyPr/>
                    <a:lstStyle/>
                    <a:p>
                      <a:pPr fontAlgn="t"/>
                      <a:r>
                        <a:rPr lang="en-US" sz="1600" u="none" strike="noStrike">
                          <a:solidFill>
                            <a:srgbClr val="329FFF"/>
                          </a:solidFill>
                          <a:effectLst/>
                          <a:latin typeface="Roboto"/>
                          <a:hlinkClick r:id="rId9"/>
                        </a:rPr>
                        <a:t>Exchanging Best Practices in Supporting Computational and Data-Intensive Research</a:t>
                      </a:r>
                      <a:endParaRPr lang="en-US" sz="1600">
                        <a:effectLst/>
                      </a:endParaRPr>
                    </a:p>
                  </a:txBody>
                  <a:tcPr marL="95250" marR="95250"/>
                </a:tc>
                <a:extLst>
                  <a:ext uri="{0D108BD9-81ED-4DB2-BD59-A6C34878D82A}">
                    <a16:rowId xmlns:a16="http://schemas.microsoft.com/office/drawing/2014/main" val="401866433"/>
                  </a:ext>
                </a:extLst>
              </a:tr>
              <a:tr h="370840">
                <a:tc>
                  <a:txBody>
                    <a:bodyPr/>
                    <a:lstStyle/>
                    <a:p>
                      <a:pPr algn="l" fontAlgn="t"/>
                      <a:r>
                        <a:rPr lang="en-US" sz="1600" dirty="0">
                          <a:effectLst/>
                        </a:rPr>
                        <a:t>Tuesday</a:t>
                      </a:r>
                    </a:p>
                  </a:txBody>
                  <a:tcPr marL="95250" marR="95250"/>
                </a:tc>
                <a:tc>
                  <a:txBody>
                    <a:bodyPr/>
                    <a:lstStyle/>
                    <a:p>
                      <a:pPr algn="l" fontAlgn="t"/>
                      <a:r>
                        <a:rPr lang="en-US" sz="1600">
                          <a:effectLst/>
                        </a:rPr>
                        <a:t>Panel</a:t>
                      </a:r>
                    </a:p>
                  </a:txBody>
                  <a:tcPr marL="95250" marR="95250"/>
                </a:tc>
                <a:tc>
                  <a:txBody>
                    <a:bodyPr/>
                    <a:lstStyle/>
                    <a:p>
                      <a:pPr fontAlgn="t"/>
                      <a:r>
                        <a:rPr lang="en-US" sz="1600" u="none" strike="noStrike">
                          <a:solidFill>
                            <a:srgbClr val="329FFF"/>
                          </a:solidFill>
                          <a:effectLst/>
                          <a:latin typeface="Roboto"/>
                          <a:hlinkClick r:id="rId10"/>
                        </a:rPr>
                        <a:t>Developing and Managing Research Software in Universities and National Labs</a:t>
                      </a:r>
                      <a:endParaRPr lang="en-US" sz="1600">
                        <a:effectLst/>
                      </a:endParaRPr>
                    </a:p>
                  </a:txBody>
                  <a:tcPr marL="95250" marR="95250"/>
                </a:tc>
                <a:extLst>
                  <a:ext uri="{0D108BD9-81ED-4DB2-BD59-A6C34878D82A}">
                    <a16:rowId xmlns:a16="http://schemas.microsoft.com/office/drawing/2014/main" val="3977931301"/>
                  </a:ext>
                </a:extLst>
              </a:tr>
              <a:tr h="370840">
                <a:tc>
                  <a:txBody>
                    <a:bodyPr/>
                    <a:lstStyle/>
                    <a:p>
                      <a:pPr algn="l" fontAlgn="t"/>
                      <a:r>
                        <a:rPr lang="en-US" sz="1600" b="1" dirty="0">
                          <a:effectLst/>
                        </a:rPr>
                        <a:t>Wednesday</a:t>
                      </a:r>
                    </a:p>
                  </a:txBody>
                  <a:tcPr marL="95250" marR="95250"/>
                </a:tc>
                <a:tc>
                  <a:txBody>
                    <a:bodyPr/>
                    <a:lstStyle/>
                    <a:p>
                      <a:pPr algn="l" fontAlgn="t"/>
                      <a:r>
                        <a:rPr lang="en-US" sz="1600" b="1">
                          <a:effectLst/>
                        </a:rPr>
                        <a:t>BoF</a:t>
                      </a:r>
                    </a:p>
                  </a:txBody>
                  <a:tcPr marL="95250" marR="95250"/>
                </a:tc>
                <a:tc>
                  <a:txBody>
                    <a:bodyPr/>
                    <a:lstStyle/>
                    <a:p>
                      <a:pPr fontAlgn="t"/>
                      <a:r>
                        <a:rPr lang="en-US" sz="1600" b="1" u="none" strike="noStrike" dirty="0">
                          <a:solidFill>
                            <a:srgbClr val="329FFF"/>
                          </a:solidFill>
                          <a:effectLst/>
                          <a:latin typeface="Roboto"/>
                          <a:hlinkClick r:id="rId11"/>
                        </a:rPr>
                        <a:t>Software Engineering and Reuse in Modeling, Simulation, and Data Analytics for Science and Engineering</a:t>
                      </a:r>
                      <a:endParaRPr lang="en-US" sz="1600" b="1" dirty="0">
                        <a:effectLst/>
                      </a:endParaRPr>
                    </a:p>
                  </a:txBody>
                  <a:tcPr marL="95250" marR="95250"/>
                </a:tc>
                <a:extLst>
                  <a:ext uri="{0D108BD9-81ED-4DB2-BD59-A6C34878D82A}">
                    <a16:rowId xmlns:a16="http://schemas.microsoft.com/office/drawing/2014/main" val="3589820892"/>
                  </a:ext>
                </a:extLst>
              </a:tr>
              <a:tr h="370840">
                <a:tc>
                  <a:txBody>
                    <a:bodyPr/>
                    <a:lstStyle/>
                    <a:p>
                      <a:pPr algn="l" fontAlgn="t"/>
                      <a:r>
                        <a:rPr lang="en-US" sz="1600" dirty="0">
                          <a:effectLst/>
                        </a:rPr>
                        <a:t>Thursday</a:t>
                      </a:r>
                    </a:p>
                  </a:txBody>
                  <a:tcPr marL="95250" marR="95250"/>
                </a:tc>
                <a:tc>
                  <a:txBody>
                    <a:bodyPr/>
                    <a:lstStyle/>
                    <a:p>
                      <a:pPr algn="l" fontAlgn="t"/>
                      <a:r>
                        <a:rPr lang="en-US" sz="1600">
                          <a:effectLst/>
                        </a:rPr>
                        <a:t>BoF</a:t>
                      </a:r>
                    </a:p>
                  </a:txBody>
                  <a:tcPr marL="95250" marR="95250"/>
                </a:tc>
                <a:tc>
                  <a:txBody>
                    <a:bodyPr/>
                    <a:lstStyle/>
                    <a:p>
                      <a:pPr fontAlgn="t"/>
                      <a:r>
                        <a:rPr lang="en-US" sz="1600" u="none" strike="noStrike">
                          <a:solidFill>
                            <a:srgbClr val="329FFF"/>
                          </a:solidFill>
                          <a:effectLst/>
                          <a:latin typeface="Roboto"/>
                          <a:hlinkClick r:id="rId12"/>
                        </a:rPr>
                        <a:t>Quality Assurance and Coding Standards for Parallel Software</a:t>
                      </a:r>
                      <a:endParaRPr lang="en-US" sz="1600">
                        <a:effectLst/>
                      </a:endParaRPr>
                    </a:p>
                  </a:txBody>
                  <a:tcPr marL="95250" marR="95250"/>
                </a:tc>
                <a:extLst>
                  <a:ext uri="{0D108BD9-81ED-4DB2-BD59-A6C34878D82A}">
                    <a16:rowId xmlns:a16="http://schemas.microsoft.com/office/drawing/2014/main" val="159779016"/>
                  </a:ext>
                </a:extLst>
              </a:tr>
              <a:tr h="370840">
                <a:tc>
                  <a:txBody>
                    <a:bodyPr/>
                    <a:lstStyle/>
                    <a:p>
                      <a:pPr algn="l" fontAlgn="t"/>
                      <a:r>
                        <a:rPr lang="en-US" sz="1600" dirty="0">
                          <a:effectLst/>
                        </a:rPr>
                        <a:t>Thursday</a:t>
                      </a:r>
                    </a:p>
                  </a:txBody>
                  <a:tcPr marL="95250" marR="95250"/>
                </a:tc>
                <a:tc>
                  <a:txBody>
                    <a:bodyPr/>
                    <a:lstStyle/>
                    <a:p>
                      <a:pPr algn="l" fontAlgn="t"/>
                      <a:r>
                        <a:rPr lang="en-US" sz="1600">
                          <a:effectLst/>
                        </a:rPr>
                        <a:t>Panel</a:t>
                      </a:r>
                    </a:p>
                  </a:txBody>
                  <a:tcPr marL="95250" marR="95250"/>
                </a:tc>
                <a:tc>
                  <a:txBody>
                    <a:bodyPr/>
                    <a:lstStyle/>
                    <a:p>
                      <a:pPr fontAlgn="t"/>
                      <a:r>
                        <a:rPr lang="en-US" sz="1600" u="none" strike="noStrike">
                          <a:solidFill>
                            <a:srgbClr val="329FFF"/>
                          </a:solidFill>
                          <a:effectLst/>
                          <a:latin typeface="Roboto"/>
                          <a:hlinkClick r:id="rId13"/>
                        </a:rPr>
                        <a:t>Sustainability of HPC Research Computing: Fostering Career Paths for Facilitators, Research Software Engineers, and Gateway Creators</a:t>
                      </a:r>
                      <a:endParaRPr lang="en-US" sz="1600">
                        <a:effectLst/>
                      </a:endParaRPr>
                    </a:p>
                  </a:txBody>
                  <a:tcPr marL="95250" marR="95250"/>
                </a:tc>
                <a:extLst>
                  <a:ext uri="{0D108BD9-81ED-4DB2-BD59-A6C34878D82A}">
                    <a16:rowId xmlns:a16="http://schemas.microsoft.com/office/drawing/2014/main" val="412070707"/>
                  </a:ext>
                </a:extLst>
              </a:tr>
              <a:tr h="370840">
                <a:tc>
                  <a:txBody>
                    <a:bodyPr/>
                    <a:lstStyle/>
                    <a:p>
                      <a:pPr algn="l" fontAlgn="t"/>
                      <a:r>
                        <a:rPr lang="en-US" sz="1600" dirty="0">
                          <a:effectLst/>
                        </a:rPr>
                        <a:t>Friday</a:t>
                      </a:r>
                    </a:p>
                  </a:txBody>
                  <a:tcPr marL="95250" marR="95250"/>
                </a:tc>
                <a:tc>
                  <a:txBody>
                    <a:bodyPr/>
                    <a:lstStyle/>
                    <a:p>
                      <a:pPr algn="l" fontAlgn="t"/>
                      <a:r>
                        <a:rPr lang="en-US" sz="1600">
                          <a:effectLst/>
                        </a:rPr>
                        <a:t>Panel</a:t>
                      </a:r>
                    </a:p>
                  </a:txBody>
                  <a:tcPr marL="95250" marR="95250"/>
                </a:tc>
                <a:tc>
                  <a:txBody>
                    <a:bodyPr/>
                    <a:lstStyle/>
                    <a:p>
                      <a:pPr fontAlgn="t"/>
                      <a:r>
                        <a:rPr lang="en-US" sz="1600" u="none" strike="noStrike" dirty="0">
                          <a:solidFill>
                            <a:srgbClr val="329FFF"/>
                          </a:solidFill>
                          <a:effectLst/>
                          <a:latin typeface="Roboto"/>
                          <a:hlinkClick r:id="rId14"/>
                        </a:rPr>
                        <a:t>The Road to </a:t>
                      </a:r>
                      <a:r>
                        <a:rPr lang="en-US" sz="1600" u="none" strike="noStrike" dirty="0" err="1">
                          <a:solidFill>
                            <a:srgbClr val="329FFF"/>
                          </a:solidFill>
                          <a:effectLst/>
                          <a:latin typeface="Roboto"/>
                          <a:hlinkClick r:id="rId14"/>
                        </a:rPr>
                        <a:t>Exascale</a:t>
                      </a:r>
                      <a:r>
                        <a:rPr lang="en-US" sz="1600" u="none" strike="noStrike" dirty="0">
                          <a:solidFill>
                            <a:srgbClr val="329FFF"/>
                          </a:solidFill>
                          <a:effectLst/>
                          <a:latin typeface="Roboto"/>
                          <a:hlinkClick r:id="rId14"/>
                        </a:rPr>
                        <a:t> and Beyond is Paved by Software: How Algorithms, Libraries and Tools Will Make </a:t>
                      </a:r>
                      <a:r>
                        <a:rPr lang="en-US" sz="1600" u="none" strike="noStrike" dirty="0" err="1">
                          <a:solidFill>
                            <a:srgbClr val="329FFF"/>
                          </a:solidFill>
                          <a:effectLst/>
                          <a:latin typeface="Roboto"/>
                          <a:hlinkClick r:id="rId14"/>
                        </a:rPr>
                        <a:t>Exascale</a:t>
                      </a:r>
                      <a:r>
                        <a:rPr lang="en-US" sz="1600" u="none" strike="noStrike" dirty="0">
                          <a:solidFill>
                            <a:srgbClr val="329FFF"/>
                          </a:solidFill>
                          <a:effectLst/>
                          <a:latin typeface="Roboto"/>
                          <a:hlinkClick r:id="rId14"/>
                        </a:rPr>
                        <a:t> Performance Real</a:t>
                      </a:r>
                      <a:endParaRPr lang="en-US" sz="1600" dirty="0">
                        <a:effectLst/>
                      </a:endParaRPr>
                    </a:p>
                  </a:txBody>
                  <a:tcPr marL="95250" marR="95250"/>
                </a:tc>
                <a:extLst>
                  <a:ext uri="{0D108BD9-81ED-4DB2-BD59-A6C34878D82A}">
                    <a16:rowId xmlns:a16="http://schemas.microsoft.com/office/drawing/2014/main" val="3355140686"/>
                  </a:ext>
                </a:extLst>
              </a:tr>
            </a:tbl>
          </a:graphicData>
        </a:graphic>
      </p:graphicFrame>
      <p:sp>
        <p:nvSpPr>
          <p:cNvPr id="8" name="TextBox 7">
            <a:extLst>
              <a:ext uri="{FF2B5EF4-FFF2-40B4-BE49-F238E27FC236}">
                <a16:creationId xmlns:a16="http://schemas.microsoft.com/office/drawing/2014/main" id="{9FE7AE0F-A21D-4237-AC0F-AEDD3843A41A}"/>
              </a:ext>
            </a:extLst>
          </p:cNvPr>
          <p:cNvSpPr txBox="1"/>
          <p:nvPr/>
        </p:nvSpPr>
        <p:spPr>
          <a:xfrm>
            <a:off x="8467491" y="448565"/>
            <a:ext cx="3683316" cy="406265"/>
          </a:xfrm>
          <a:prstGeom prst="rect">
            <a:avLst/>
          </a:prstGeom>
          <a:noFill/>
        </p:spPr>
        <p:txBody>
          <a:bodyPr wrap="none" lIns="118872" tIns="91440" rIns="118872" bIns="91440" rtlCol="0" anchor="ctr" anchorCtr="0">
            <a:spAutoFit/>
          </a:bodyPr>
          <a:lstStyle/>
          <a:p>
            <a:pPr algn="l">
              <a:lnSpc>
                <a:spcPct val="90000"/>
              </a:lnSpc>
            </a:pPr>
            <a:r>
              <a:rPr lang="en-US" sz="1600" b="1" dirty="0"/>
              <a:t>Bold</a:t>
            </a:r>
            <a:r>
              <a:rPr lang="en-US" sz="1600" dirty="0"/>
              <a:t> events (co-)organized by IDEAS</a:t>
            </a:r>
          </a:p>
        </p:txBody>
      </p:sp>
    </p:spTree>
    <p:extLst>
      <p:ext uri="{BB962C8B-B14F-4D97-AF65-F5344CB8AC3E}">
        <p14:creationId xmlns:p14="http://schemas.microsoft.com/office/powerpoint/2010/main" val="3433038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Continuous Integration</a:t>
            </a:r>
          </a:p>
        </p:txBody>
      </p:sp>
    </p:spTree>
    <p:extLst>
      <p:ext uri="{BB962C8B-B14F-4D97-AF65-F5344CB8AC3E}">
        <p14:creationId xmlns:p14="http://schemas.microsoft.com/office/powerpoint/2010/main" val="155720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HPC community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CI Hello World</a:t>
            </a:r>
          </a:p>
        </p:txBody>
      </p:sp>
      <p:sp>
        <p:nvSpPr>
          <p:cNvPr id="3" name="TextBox 2">
            <a:extLst>
              <a:ext uri="{FF2B5EF4-FFF2-40B4-BE49-F238E27FC236}">
                <a16:creationId xmlns:a16="http://schemas.microsoft.com/office/drawing/2014/main" id="{0D4A89BE-8C55-C847-A634-A44B6209E825}"/>
              </a:ext>
            </a:extLst>
          </p:cNvPr>
          <p:cNvSpPr txBox="1"/>
          <p:nvPr/>
        </p:nvSpPr>
        <p:spPr>
          <a:xfrm>
            <a:off x="4600099" y="1162148"/>
            <a:ext cx="7267631" cy="3113673"/>
          </a:xfrm>
          <a:prstGeom prst="rect">
            <a:avLst/>
          </a:prstGeom>
          <a:noFill/>
        </p:spPr>
        <p:txBody>
          <a:bodyPr wrap="none" lIns="118872" tIns="91440" rIns="118872" bIns="91440" rtlCol="0" anchor="ctr" anchorCtr="0">
            <a:spAutoFit/>
          </a:bodyPr>
          <a:lstStyle/>
          <a:p>
            <a:pPr>
              <a:spcBef>
                <a:spcPts val="800"/>
              </a:spcBef>
            </a:pPr>
            <a:r>
              <a:rPr lang="en-US" b="1" dirty="0">
                <a:solidFill>
                  <a:schemeClr val="bg1"/>
                </a:solidFill>
              </a:rPr>
              <a:t>Simplest CI example</a:t>
            </a:r>
          </a:p>
          <a:p>
            <a:pPr lvl="1">
              <a:spcBef>
                <a:spcPts val="200"/>
              </a:spcBef>
            </a:pPr>
            <a:r>
              <a:rPr lang="en-US" dirty="0">
                <a:solidFill>
                  <a:schemeClr val="bg1"/>
                </a:solidFill>
                <a:hlinkClick r:id="rId2">
                  <a:extLst>
                    <a:ext uri="{A12FA001-AC4F-418D-AE19-62706E023703}">
                      <ahyp:hlinkClr xmlns:ahyp="http://schemas.microsoft.com/office/drawing/2018/hyperlinkcolor" val="tx"/>
                    </a:ext>
                  </a:extLst>
                </a:hlinkClick>
              </a:rPr>
              <a:t>https://github.com/jrdoneal/CI_HelloWorld</a:t>
            </a:r>
            <a:endParaRPr lang="en-US" dirty="0">
              <a:solidFill>
                <a:schemeClr val="bg1"/>
              </a:solidFill>
            </a:endParaRPr>
          </a:p>
          <a:p>
            <a:pPr lvl="1">
              <a:spcBef>
                <a:spcPts val="200"/>
              </a:spcBef>
            </a:pPr>
            <a:r>
              <a:rPr lang="en-US" dirty="0">
                <a:solidFill>
                  <a:schemeClr val="bg1"/>
                </a:solidFill>
                <a:hlinkClick r:id="rId3">
                  <a:extLst>
                    <a:ext uri="{A12FA001-AC4F-418D-AE19-62706E023703}">
                      <ahyp:hlinkClr xmlns:ahyp="http://schemas.microsoft.com/office/drawing/2018/hyperlinkcolor" val="tx"/>
                    </a:ext>
                  </a:extLst>
                </a:hlinkClick>
              </a:rPr>
              <a:t>https://travis-ci.org/jrdoneal/CI_HelloWorld</a:t>
            </a:r>
            <a:endParaRPr lang="en-US" dirty="0">
              <a:solidFill>
                <a:schemeClr val="bg1"/>
              </a:solidFill>
            </a:endParaRPr>
          </a:p>
          <a:p>
            <a:pPr>
              <a:spcBef>
                <a:spcPts val="800"/>
              </a:spcBef>
            </a:pPr>
            <a:r>
              <a:rPr lang="en-US" b="1" dirty="0">
                <a:solidFill>
                  <a:schemeClr val="bg1"/>
                </a:solidFill>
              </a:rPr>
              <a:t>CI example w/ multiple platforms and specific compiler versions</a:t>
            </a:r>
          </a:p>
          <a:p>
            <a:pPr lvl="1">
              <a:spcBef>
                <a:spcPts val="200"/>
              </a:spcBef>
            </a:pPr>
            <a:r>
              <a:rPr lang="en-US" dirty="0">
                <a:solidFill>
                  <a:schemeClr val="bg1"/>
                </a:solidFill>
                <a:hlinkClick r:id="rId4">
                  <a:extLst>
                    <a:ext uri="{A12FA001-AC4F-418D-AE19-62706E023703}">
                      <ahyp:hlinkClr xmlns:ahyp="http://schemas.microsoft.com/office/drawing/2018/hyperlinkcolor" val="tx"/>
                    </a:ext>
                  </a:extLst>
                </a:hlinkClick>
              </a:rPr>
              <a:t>https://github.com/jrdoneal/CI_Multiplatform</a:t>
            </a:r>
            <a:endParaRPr lang="en-US" dirty="0">
              <a:solidFill>
                <a:schemeClr val="bg1"/>
              </a:solidFill>
            </a:endParaRPr>
          </a:p>
          <a:p>
            <a:pPr>
              <a:spcBef>
                <a:spcPts val="800"/>
              </a:spcBef>
            </a:pPr>
            <a:r>
              <a:rPr lang="en-US" b="1" dirty="0">
                <a:solidFill>
                  <a:schemeClr val="bg1"/>
                </a:solidFill>
              </a:rPr>
              <a:t>Code coverage, testing and CI tutorial (C++)</a:t>
            </a:r>
          </a:p>
          <a:p>
            <a:pPr lvl="1">
              <a:spcBef>
                <a:spcPts val="200"/>
              </a:spcBef>
            </a:pPr>
            <a:r>
              <a:rPr lang="en-US" dirty="0">
                <a:solidFill>
                  <a:schemeClr val="bg1"/>
                </a:solidFill>
                <a:hlinkClick r:id="rId5">
                  <a:extLst>
                    <a:ext uri="{A12FA001-AC4F-418D-AE19-62706E023703}">
                      <ahyp:hlinkClr xmlns:ahyp="http://schemas.microsoft.com/office/drawing/2018/hyperlinkcolor" val="tx"/>
                    </a:ext>
                  </a:extLst>
                </a:hlinkClick>
              </a:rPr>
              <a:t>https://github.com/amklinv/morpheus</a:t>
            </a:r>
            <a:endParaRPr lang="en-US" dirty="0">
              <a:solidFill>
                <a:schemeClr val="bg1"/>
              </a:solidFill>
            </a:endParaRPr>
          </a:p>
          <a:p>
            <a:pPr>
              <a:spcBef>
                <a:spcPts val="800"/>
              </a:spcBef>
            </a:pPr>
            <a:r>
              <a:rPr lang="en-US" b="1" dirty="0">
                <a:solidFill>
                  <a:schemeClr val="bg1"/>
                </a:solidFill>
              </a:rPr>
              <a:t>Code coverage, testing, and CI example (Fortran, C++)</a:t>
            </a:r>
          </a:p>
          <a:p>
            <a:pPr lvl="1">
              <a:spcBef>
                <a:spcPts val="200"/>
              </a:spcBef>
            </a:pPr>
            <a:r>
              <a:rPr lang="en-US" dirty="0">
                <a:solidFill>
                  <a:schemeClr val="bg1"/>
                </a:solidFill>
                <a:hlinkClick r:id="rId6">
                  <a:extLst>
                    <a:ext uri="{A12FA001-AC4F-418D-AE19-62706E023703}">
                      <ahyp:hlinkClr xmlns:ahyp="http://schemas.microsoft.com/office/drawing/2018/hyperlinkcolor" val="tx"/>
                    </a:ext>
                  </a:extLst>
                </a:hlinkClick>
              </a:rPr>
              <a:t>https://github.com/jrdoneal/infrastructure</a:t>
            </a:r>
            <a:endParaRPr lang="en-US" dirty="0">
              <a:solidFill>
                <a:schemeClr val="bg1"/>
              </a:solidFill>
            </a:endParaRPr>
          </a:p>
        </p:txBody>
      </p:sp>
    </p:spTree>
    <p:extLst>
      <p:ext uri="{BB962C8B-B14F-4D97-AF65-F5344CB8AC3E}">
        <p14:creationId xmlns:p14="http://schemas.microsoft.com/office/powerpoint/2010/main" val="3539477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540004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8:30am-8:40am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 and Setup</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8:40am-9:15am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9:15am-10:00am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An Introduction to Software Licensing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2417511484"/>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10:00am-10:30am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105160419"/>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10:30am-11:30am</a:t>
                      </a:r>
                      <a:endParaRPr lang="en-US" sz="3600" dirty="0">
                        <a:effectLst/>
                      </a:endParaRPr>
                    </a:p>
                  </a:txBody>
                  <a:tcPr marL="63500" marR="63500" marT="63500" marB="63500"/>
                </a:tc>
                <a:tc>
                  <a:txBody>
                    <a:bodyPr/>
                    <a:lstStyle/>
                    <a:p>
                      <a:pPr>
                        <a:lnSpc>
                          <a:spcPct val="100000"/>
                        </a:lnSpc>
                      </a:pPr>
                      <a:r>
                        <a:rPr lang="en-US" sz="1600" dirty="0"/>
                        <a:t>03</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11:30am-12:00pm</a:t>
                      </a:r>
                      <a:endParaRPr lang="en-US" sz="3600" dirty="0">
                        <a:effectLst/>
                      </a:endParaRPr>
                    </a:p>
                  </a:txBody>
                  <a:tcPr marL="63500" marR="63500" marT="63500" marB="63500"/>
                </a:tc>
                <a:tc>
                  <a:txBody>
                    <a:bodyPr/>
                    <a:lstStyle/>
                    <a:p>
                      <a:pPr>
                        <a:lnSpc>
                          <a:spcPct val="100000"/>
                        </a:lnSpc>
                      </a:pPr>
                      <a:r>
                        <a:rPr lang="en-US" sz="1600" dirty="0"/>
                        <a:t>04</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910718610"/>
                  </a:ext>
                </a:extLst>
              </a:tr>
              <a:tr h="370840">
                <a:tc>
                  <a:txBody>
                    <a:bodyPr/>
                    <a:lstStyle/>
                    <a:p>
                      <a:pPr rtl="0" fontAlgn="t">
                        <a:spcBef>
                          <a:spcPts val="0"/>
                        </a:spcBef>
                        <a:spcAft>
                          <a:spcPts val="0"/>
                        </a:spcAft>
                      </a:pPr>
                      <a:r>
                        <a:rPr lang="en-US" sz="1600" b="0" i="1" u="none" strike="noStrike">
                          <a:solidFill>
                            <a:srgbClr val="266093"/>
                          </a:solidFill>
                          <a:effectLst/>
                          <a:latin typeface="Arial" panose="020B0604020202020204" pitchFamily="34" charset="0"/>
                        </a:rPr>
                        <a:t>12:00pm-1:30pm</a:t>
                      </a:r>
                      <a:endParaRPr lang="en-US" sz="360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a:solidFill>
                            <a:schemeClr val="tx2"/>
                          </a:solidFill>
                        </a:rPr>
                        <a:t>Lunch</a:t>
                      </a:r>
                      <a:endParaRPr lang="en-US" sz="1600" i="1" dirty="0">
                        <a:solidFill>
                          <a:schemeClr val="tx2"/>
                        </a:solidFill>
                      </a:endParaRP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3795300342"/>
                  </a:ext>
                </a:extLst>
              </a:tr>
              <a:tr h="370840">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1:30pm-2:15pm</a:t>
                      </a:r>
                      <a:endParaRPr lang="en-US" sz="360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i="0" dirty="0" err="1"/>
                        <a:t>Anshu</a:t>
                      </a:r>
                      <a:r>
                        <a:rPr lang="en-US" sz="1600" i="0" dirty="0"/>
                        <a:t> Dubey, ANL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2:15pm-2:45pm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Git Workflows</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1451415273"/>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2:45pm-3:00pm</a:t>
                      </a:r>
                      <a:endParaRPr lang="en-US" sz="3600" dirty="0">
                        <a:effectLst/>
                      </a:endParaRP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Code Coverage </a:t>
                      </a:r>
                      <a:r>
                        <a:rPr lang="en-US" sz="1600" i="0" dirty="0">
                          <a:solidFill>
                            <a:schemeClr val="bg1">
                              <a:lumMod val="50000"/>
                            </a:schemeClr>
                          </a:solidFill>
                        </a:rPr>
                        <a:t>and Continuous Integration</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4127890560"/>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3:00-3:30pm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a:t>
                      </a: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25552280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3:30pm-3:50pm</a:t>
                      </a:r>
                      <a:endParaRPr lang="en-US" sz="3600" dirty="0">
                        <a:effectLst/>
                      </a:endParaRP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solidFill>
                            <a:schemeClr val="bg1">
                              <a:lumMod val="50000"/>
                            </a:schemeClr>
                          </a:solidFill>
                        </a:rPr>
                        <a:t>Code Coverage and </a:t>
                      </a:r>
                      <a:r>
                        <a:rPr lang="en-US" sz="1600" i="0" dirty="0"/>
                        <a:t>Continuous Integration (continued)</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3:50pm-5:00pm</a:t>
                      </a:r>
                      <a:endParaRPr lang="en-US" sz="3600" dirty="0">
                        <a:effectLst/>
                      </a:endParaRP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Hands-on Activities and Additional Q&amp;A</a:t>
                      </a:r>
                    </a:p>
                  </a:txBody>
                  <a:tcPr/>
                </a:tc>
                <a:tc>
                  <a:txBody>
                    <a:bodyPr/>
                    <a:lstStyle/>
                    <a:p>
                      <a:pPr>
                        <a:lnSpc>
                          <a:spcPct val="100000"/>
                        </a:lnSpc>
                      </a:pPr>
                      <a:r>
                        <a:rPr lang="en-US" sz="1600" i="0" dirty="0"/>
                        <a:t>All</a:t>
                      </a:r>
                    </a:p>
                  </a:txBody>
                  <a:tcPr/>
                </a:tc>
                <a:extLst>
                  <a:ext uri="{0D108BD9-81ED-4DB2-BD59-A6C34878D82A}">
                    <a16:rowId xmlns:a16="http://schemas.microsoft.com/office/drawing/2014/main" val="3049042265"/>
                  </a:ext>
                </a:extLst>
              </a:tr>
            </a:tbl>
          </a:graphicData>
        </a:graphic>
      </p:graphicFrame>
      <p:grpSp>
        <p:nvGrpSpPr>
          <p:cNvPr id="5" name="Group 4">
            <a:extLst>
              <a:ext uri="{FF2B5EF4-FFF2-40B4-BE49-F238E27FC236}">
                <a16:creationId xmlns:a16="http://schemas.microsoft.com/office/drawing/2014/main" id="{24E89F8E-A105-44A8-9FC7-B4C6208F8FB9}"/>
              </a:ext>
            </a:extLst>
          </p:cNvPr>
          <p:cNvGrpSpPr/>
          <p:nvPr/>
        </p:nvGrpSpPr>
        <p:grpSpPr>
          <a:xfrm>
            <a:off x="79513" y="5919050"/>
            <a:ext cx="12029799" cy="390939"/>
            <a:chOff x="79513" y="1653208"/>
            <a:chExt cx="12029799" cy="390939"/>
          </a:xfrm>
        </p:grpSpPr>
        <p:cxnSp>
          <p:nvCxnSpPr>
            <p:cNvPr id="6" name="Straight Connector 5">
              <a:extLst>
                <a:ext uri="{FF2B5EF4-FFF2-40B4-BE49-F238E27FC236}">
                  <a16:creationId xmlns:a16="http://schemas.microsoft.com/office/drawing/2014/main" id="{414D2C0B-2CA0-4F74-84F9-1EA6BB7AEB7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3EF334E4-38E1-4E3E-9449-4CB644B0653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3E45CD5D-4E1C-4572-8BFC-E50D9614E09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9" name="Group 8">
            <a:extLst>
              <a:ext uri="{FF2B5EF4-FFF2-40B4-BE49-F238E27FC236}">
                <a16:creationId xmlns:a16="http://schemas.microsoft.com/office/drawing/2014/main" id="{6DFA391D-5FA3-4927-929F-AB60FDABCE6B}"/>
              </a:ext>
            </a:extLst>
          </p:cNvPr>
          <p:cNvGrpSpPr/>
          <p:nvPr/>
        </p:nvGrpSpPr>
        <p:grpSpPr>
          <a:xfrm>
            <a:off x="7422600" y="0"/>
            <a:ext cx="4698516" cy="1509823"/>
            <a:chOff x="7422600" y="0"/>
            <a:chExt cx="4698516" cy="1509823"/>
          </a:xfrm>
        </p:grpSpPr>
        <p:pic>
          <p:nvPicPr>
            <p:cNvPr id="10" name="Picture 9" descr="A picture containing object, piece&#10;&#10;Description automatically generated">
              <a:extLst>
                <a:ext uri="{FF2B5EF4-FFF2-40B4-BE49-F238E27FC236}">
                  <a16:creationId xmlns:a16="http://schemas.microsoft.com/office/drawing/2014/main" id="{B61265D6-DA57-454A-B62E-9D9046149E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293" y="0"/>
              <a:ext cx="1509823" cy="1509823"/>
            </a:xfrm>
            <a:prstGeom prst="rect">
              <a:avLst/>
            </a:prstGeom>
          </p:spPr>
        </p:pic>
        <p:sp>
          <p:nvSpPr>
            <p:cNvPr id="11" name="Rectangle 10">
              <a:extLst>
                <a:ext uri="{FF2B5EF4-FFF2-40B4-BE49-F238E27FC236}">
                  <a16:creationId xmlns:a16="http://schemas.microsoft.com/office/drawing/2014/main" id="{7391D535-1CA8-447A-8149-549B36B42145}"/>
                </a:ext>
              </a:extLst>
            </p:cNvPr>
            <p:cNvSpPr/>
            <p:nvPr/>
          </p:nvSpPr>
          <p:spPr>
            <a:xfrm>
              <a:off x="7422600" y="400968"/>
              <a:ext cx="3188693" cy="707886"/>
            </a:xfrm>
            <a:prstGeom prst="rect">
              <a:avLst/>
            </a:prstGeom>
          </p:spPr>
          <p:txBody>
            <a:bodyPr wrap="none">
              <a:spAutoFit/>
            </a:bodyPr>
            <a:lstStyle/>
            <a:p>
              <a:pPr algn="r"/>
              <a:r>
                <a:rPr lang="en-US" sz="2000" dirty="0"/>
                <a:t>Tutorial evaluation</a:t>
              </a:r>
              <a:br>
                <a:rPr lang="en-US" sz="2000" dirty="0"/>
              </a:br>
              <a:r>
                <a:rPr lang="en-US" sz="2000" dirty="0">
                  <a:hlinkClick r:id="rId3"/>
                </a:rPr>
                <a:t>http://bit.ly/sc19-bssw-eval</a:t>
              </a:r>
              <a:endParaRPr lang="en-US" sz="2000" dirty="0"/>
            </a:p>
          </p:txBody>
        </p:sp>
      </p:grpSp>
    </p:spTree>
    <p:extLst>
      <p:ext uri="{BB962C8B-B14F-4D97-AF65-F5344CB8AC3E}">
        <p14:creationId xmlns:p14="http://schemas.microsoft.com/office/powerpoint/2010/main" val="1822368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for the overall tutorial is: David E. Bernholdt, </a:t>
            </a:r>
            <a:r>
              <a:rPr lang="en-US" sz="1800" b="1" dirty="0" err="1"/>
              <a:t>Anshu</a:t>
            </a:r>
            <a:r>
              <a:rPr lang="en-US" sz="1800" b="1" dirty="0"/>
              <a:t> Dubey, Michael A. </a:t>
            </a:r>
            <a:r>
              <a:rPr lang="en-US" sz="1800" b="1" dirty="0" err="1"/>
              <a:t>Heroux</a:t>
            </a:r>
            <a:r>
              <a:rPr lang="en-US" sz="1800" b="1" dirty="0"/>
              <a:t>, and Jared O’Neal, Better Scientific Software tutorial, in SC ‘19: International Conference for High Performance Computing, Networking, Storage and Analysis, Denver, Colorado, 2019. DOI: </a:t>
            </a:r>
            <a:r>
              <a:rPr lang="en-US" sz="1800" b="1" dirty="0">
                <a:hlinkClick r:id="rId4"/>
              </a:rPr>
              <a:t>10.6084/m9.figshare.10114880</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a:t>Alicia </a:t>
            </a:r>
            <a:r>
              <a:rPr lang="en-US" sz="1600" dirty="0" err="1"/>
              <a:t>Klinvex</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56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CI Hello World – Backup Slides</a:t>
            </a:r>
          </a:p>
        </p:txBody>
      </p:sp>
    </p:spTree>
    <p:extLst>
      <p:ext uri="{BB962C8B-B14F-4D97-AF65-F5344CB8AC3E}">
        <p14:creationId xmlns:p14="http://schemas.microsoft.com/office/powerpoint/2010/main" val="2455762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922061"/>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51352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171897"/>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Code Coverage</a:t>
            </a:r>
          </a:p>
        </p:txBody>
      </p:sp>
    </p:spTree>
    <p:extLst>
      <p:ext uri="{BB962C8B-B14F-4D97-AF65-F5344CB8AC3E}">
        <p14:creationId xmlns:p14="http://schemas.microsoft.com/office/powerpoint/2010/main" val="387876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05858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509028" y="5649389"/>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u="sng" dirty="0">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4"/>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5"/>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6"/>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40148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64355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a:xfrm>
            <a:off x="5644020" y="3603565"/>
            <a:ext cx="4314628" cy="1159625"/>
          </a:xfrm>
        </p:spPr>
        <p:txBody>
          <a:bodyPr/>
          <a:lstStyle/>
          <a:p>
            <a:r>
              <a:rPr lang="en-US" dirty="0"/>
              <a:t>100% coverage by line</a:t>
            </a:r>
          </a:p>
          <a:p>
            <a:r>
              <a:rPr lang="en-US" dirty="0"/>
              <a:t>Checks 2 of 4 pathways only</a:t>
            </a:r>
          </a:p>
          <a:p>
            <a:r>
              <a:rPr lang="en-US" dirty="0"/>
              <a:t>Possibility for bugs</a:t>
            </a:r>
          </a:p>
        </p:txBody>
      </p:sp>
      <p:pic>
        <p:nvPicPr>
          <p:cNvPr id="7" name="Picture 6">
            <a:extLst>
              <a:ext uri="{FF2B5EF4-FFF2-40B4-BE49-F238E27FC236}">
                <a16:creationId xmlns:a16="http://schemas.microsoft.com/office/drawing/2014/main" id="{CFCE0BE8-B702-7742-B2A2-D20D40F53783}"/>
              </a:ext>
            </a:extLst>
          </p:cNvPr>
          <p:cNvPicPr>
            <a:picLocks noChangeAspect="1"/>
          </p:cNvPicPr>
          <p:nvPr/>
        </p:nvPicPr>
        <p:blipFill>
          <a:blip r:embed="rId3"/>
          <a:stretch>
            <a:fillRect/>
          </a:stretch>
        </p:blipFill>
        <p:spPr>
          <a:xfrm>
            <a:off x="1096960" y="1965962"/>
            <a:ext cx="3849112" cy="3265360"/>
          </a:xfrm>
          <a:prstGeom prst="rect">
            <a:avLst/>
          </a:prstGeom>
        </p:spPr>
      </p:pic>
      <p:pic>
        <p:nvPicPr>
          <p:cNvPr id="8" name="Picture 7">
            <a:extLst>
              <a:ext uri="{FF2B5EF4-FFF2-40B4-BE49-F238E27FC236}">
                <a16:creationId xmlns:a16="http://schemas.microsoft.com/office/drawing/2014/main" id="{1B08D35D-3772-9143-BE31-196DE84CDD27}"/>
              </a:ext>
            </a:extLst>
          </p:cNvPr>
          <p:cNvPicPr>
            <a:picLocks noChangeAspect="1"/>
          </p:cNvPicPr>
          <p:nvPr/>
        </p:nvPicPr>
        <p:blipFill>
          <a:blip r:embed="rId4"/>
          <a:stretch>
            <a:fillRect/>
          </a:stretch>
        </p:blipFill>
        <p:spPr>
          <a:xfrm>
            <a:off x="6433731" y="2265984"/>
            <a:ext cx="2951979" cy="709970"/>
          </a:xfrm>
          <a:prstGeom prst="rect">
            <a:avLst/>
          </a:prstGeom>
        </p:spPr>
      </p:pic>
    </p:spTree>
    <p:extLst>
      <p:ext uri="{BB962C8B-B14F-4D97-AF65-F5344CB8AC3E}">
        <p14:creationId xmlns:p14="http://schemas.microsoft.com/office/powerpoint/2010/main" val="189276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160A-3118-DC46-8706-07F6E53F9033}"/>
              </a:ext>
            </a:extLst>
          </p:cNvPr>
          <p:cNvSpPr>
            <a:spLocks noGrp="1"/>
          </p:cNvSpPr>
          <p:nvPr>
            <p:ph type="title"/>
          </p:nvPr>
        </p:nvSpPr>
        <p:spPr/>
        <p:txBody>
          <a:bodyPr/>
          <a:lstStyle/>
          <a:p>
            <a:r>
              <a:rPr lang="en-US" dirty="0"/>
              <a:t>Other Code Coverage</a:t>
            </a:r>
          </a:p>
        </p:txBody>
      </p:sp>
      <p:sp>
        <p:nvSpPr>
          <p:cNvPr id="3" name="Content Placeholder 2">
            <a:extLst>
              <a:ext uri="{FF2B5EF4-FFF2-40B4-BE49-F238E27FC236}">
                <a16:creationId xmlns:a16="http://schemas.microsoft.com/office/drawing/2014/main" id="{1FBE5F7F-7197-5B47-B4B8-B28EC095EADF}"/>
              </a:ext>
            </a:extLst>
          </p:cNvPr>
          <p:cNvSpPr>
            <a:spLocks noGrp="1"/>
          </p:cNvSpPr>
          <p:nvPr>
            <p:ph idx="1"/>
          </p:nvPr>
        </p:nvSpPr>
        <p:spPr/>
        <p:txBody>
          <a:bodyPr/>
          <a:lstStyle/>
          <a:p>
            <a:pPr marL="0" indent="0">
              <a:buNone/>
            </a:pPr>
            <a:r>
              <a:rPr lang="en-US" dirty="0"/>
              <a:t>Test-Driven Development</a:t>
            </a:r>
          </a:p>
          <a:p>
            <a:r>
              <a:rPr lang="en-US" dirty="0"/>
              <a:t>Covers functionality coevolved with tests</a:t>
            </a:r>
          </a:p>
          <a:p>
            <a:r>
              <a:rPr lang="en-US" dirty="0"/>
              <a:t>Limited if we have only unit tests</a:t>
            </a:r>
          </a:p>
          <a:p>
            <a:endParaRPr lang="en-US" dirty="0"/>
          </a:p>
          <a:p>
            <a:pPr marL="0" indent="0">
              <a:buNone/>
            </a:pPr>
            <a:r>
              <a:rPr lang="en-US" dirty="0"/>
              <a:t>Requirements &amp; Verification</a:t>
            </a:r>
          </a:p>
          <a:p>
            <a:r>
              <a:rPr lang="en-US" dirty="0"/>
              <a:t>Covers higher-level functionality and constraints</a:t>
            </a:r>
          </a:p>
          <a:p>
            <a:r>
              <a:rPr lang="en-US" dirty="0"/>
              <a:t>Depends on completeness</a:t>
            </a:r>
          </a:p>
          <a:p>
            <a:endParaRPr lang="en-US" dirty="0"/>
          </a:p>
        </p:txBody>
      </p:sp>
    </p:spTree>
    <p:extLst>
      <p:ext uri="{BB962C8B-B14F-4D97-AF65-F5344CB8AC3E}">
        <p14:creationId xmlns:p14="http://schemas.microsoft.com/office/powerpoint/2010/main" val="266064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540004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8:30am-8:40am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 and Setup</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8:40am-9:15am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9:15am-10:00am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An Introduction to Software Licensing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2417511484"/>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10:00am-10:30am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105160419"/>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10:30am-11:30am</a:t>
                      </a:r>
                      <a:endParaRPr lang="en-US" sz="3600" dirty="0">
                        <a:effectLst/>
                      </a:endParaRPr>
                    </a:p>
                  </a:txBody>
                  <a:tcPr marL="63500" marR="63500" marT="63500" marB="63500"/>
                </a:tc>
                <a:tc>
                  <a:txBody>
                    <a:bodyPr/>
                    <a:lstStyle/>
                    <a:p>
                      <a:pPr>
                        <a:lnSpc>
                          <a:spcPct val="100000"/>
                        </a:lnSpc>
                      </a:pPr>
                      <a:r>
                        <a:rPr lang="en-US" sz="1600" dirty="0"/>
                        <a:t>03</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11:30am-12:00pm</a:t>
                      </a:r>
                      <a:endParaRPr lang="en-US" sz="3600" dirty="0">
                        <a:effectLst/>
                      </a:endParaRPr>
                    </a:p>
                  </a:txBody>
                  <a:tcPr marL="63500" marR="63500" marT="63500" marB="63500"/>
                </a:tc>
                <a:tc>
                  <a:txBody>
                    <a:bodyPr/>
                    <a:lstStyle/>
                    <a:p>
                      <a:pPr>
                        <a:lnSpc>
                          <a:spcPct val="100000"/>
                        </a:lnSpc>
                      </a:pPr>
                      <a:r>
                        <a:rPr lang="en-US" sz="1600" dirty="0"/>
                        <a:t>04</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910718610"/>
                  </a:ext>
                </a:extLst>
              </a:tr>
              <a:tr h="370840">
                <a:tc>
                  <a:txBody>
                    <a:bodyPr/>
                    <a:lstStyle/>
                    <a:p>
                      <a:pPr rtl="0" fontAlgn="t">
                        <a:spcBef>
                          <a:spcPts val="0"/>
                        </a:spcBef>
                        <a:spcAft>
                          <a:spcPts val="0"/>
                        </a:spcAft>
                      </a:pPr>
                      <a:r>
                        <a:rPr lang="en-US" sz="1600" b="0" i="1" u="none" strike="noStrike">
                          <a:solidFill>
                            <a:srgbClr val="266093"/>
                          </a:solidFill>
                          <a:effectLst/>
                          <a:latin typeface="Arial" panose="020B0604020202020204" pitchFamily="34" charset="0"/>
                        </a:rPr>
                        <a:t>12:00pm-1:30pm</a:t>
                      </a:r>
                      <a:endParaRPr lang="en-US" sz="360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a:solidFill>
                            <a:schemeClr val="tx2"/>
                          </a:solidFill>
                        </a:rPr>
                        <a:t>Lunch</a:t>
                      </a:r>
                      <a:endParaRPr lang="en-US" sz="1600" i="1" dirty="0">
                        <a:solidFill>
                          <a:schemeClr val="tx2"/>
                        </a:solidFill>
                      </a:endParaRP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3795300342"/>
                  </a:ext>
                </a:extLst>
              </a:tr>
              <a:tr h="370840">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1:30pm-2:15pm</a:t>
                      </a:r>
                      <a:endParaRPr lang="en-US" sz="360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i="0" dirty="0" err="1"/>
                        <a:t>Anshu</a:t>
                      </a:r>
                      <a:r>
                        <a:rPr lang="en-US" sz="1600" i="0" dirty="0"/>
                        <a:t> Dubey, ANL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2:15pm-2:45pm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Git Workflows</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1451415273"/>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2:45pm-3:00pm</a:t>
                      </a:r>
                      <a:endParaRPr lang="en-US" sz="3600" dirty="0">
                        <a:effectLst/>
                      </a:endParaRP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Code Coverage </a:t>
                      </a:r>
                      <a:r>
                        <a:rPr lang="en-US" sz="1600" i="0" dirty="0">
                          <a:solidFill>
                            <a:schemeClr val="bg1">
                              <a:lumMod val="50000"/>
                            </a:schemeClr>
                          </a:solidFill>
                        </a:rPr>
                        <a:t>and Continuous Integration</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4127890560"/>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3:00-3:30pm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a:t>
                      </a: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25552280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3:30pm-3:50pm</a:t>
                      </a:r>
                      <a:endParaRPr lang="en-US" sz="3600" dirty="0">
                        <a:effectLst/>
                      </a:endParaRP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solidFill>
                            <a:schemeClr val="bg1">
                              <a:lumMod val="50000"/>
                            </a:schemeClr>
                          </a:solidFill>
                        </a:rPr>
                        <a:t>Code Coverage and </a:t>
                      </a:r>
                      <a:r>
                        <a:rPr lang="en-US" sz="1600" i="0" dirty="0"/>
                        <a:t>Continuous Integration (continued)</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3:50pm-5:00pm</a:t>
                      </a:r>
                      <a:endParaRPr lang="en-US" sz="3600" dirty="0">
                        <a:effectLst/>
                      </a:endParaRP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Hands-on Activities and Additional Q&amp;A</a:t>
                      </a:r>
                    </a:p>
                  </a:txBody>
                  <a:tcPr/>
                </a:tc>
                <a:tc>
                  <a:txBody>
                    <a:bodyPr/>
                    <a:lstStyle/>
                    <a:p>
                      <a:pPr>
                        <a:lnSpc>
                          <a:spcPct val="100000"/>
                        </a:lnSpc>
                      </a:pPr>
                      <a:r>
                        <a:rPr lang="en-US" sz="1600" i="0" dirty="0"/>
                        <a:t>All</a:t>
                      </a:r>
                    </a:p>
                  </a:txBody>
                  <a:tcPr/>
                </a:tc>
                <a:extLst>
                  <a:ext uri="{0D108BD9-81ED-4DB2-BD59-A6C34878D82A}">
                    <a16:rowId xmlns:a16="http://schemas.microsoft.com/office/drawing/2014/main" val="3049042265"/>
                  </a:ext>
                </a:extLst>
              </a:tr>
            </a:tbl>
          </a:graphicData>
        </a:graphic>
      </p:graphicFrame>
      <p:grpSp>
        <p:nvGrpSpPr>
          <p:cNvPr id="5" name="Group 4">
            <a:extLst>
              <a:ext uri="{FF2B5EF4-FFF2-40B4-BE49-F238E27FC236}">
                <a16:creationId xmlns:a16="http://schemas.microsoft.com/office/drawing/2014/main" id="{24E89F8E-A105-44A8-9FC7-B4C6208F8FB9}"/>
              </a:ext>
            </a:extLst>
          </p:cNvPr>
          <p:cNvGrpSpPr/>
          <p:nvPr/>
        </p:nvGrpSpPr>
        <p:grpSpPr>
          <a:xfrm>
            <a:off x="79513" y="5197935"/>
            <a:ext cx="12029799" cy="390939"/>
            <a:chOff x="79513" y="1653208"/>
            <a:chExt cx="12029799" cy="390939"/>
          </a:xfrm>
        </p:grpSpPr>
        <p:cxnSp>
          <p:nvCxnSpPr>
            <p:cNvPr id="6" name="Straight Connector 5">
              <a:extLst>
                <a:ext uri="{FF2B5EF4-FFF2-40B4-BE49-F238E27FC236}">
                  <a16:creationId xmlns:a16="http://schemas.microsoft.com/office/drawing/2014/main" id="{414D2C0B-2CA0-4F74-84F9-1EA6BB7AEB7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3EF334E4-38E1-4E3E-9449-4CB644B0653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3E45CD5D-4E1C-4572-8BFC-E50D9614E09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9" name="Group 8">
            <a:extLst>
              <a:ext uri="{FF2B5EF4-FFF2-40B4-BE49-F238E27FC236}">
                <a16:creationId xmlns:a16="http://schemas.microsoft.com/office/drawing/2014/main" id="{22D71F18-8BA1-4233-BC6D-7A2F9CE52A5C}"/>
              </a:ext>
            </a:extLst>
          </p:cNvPr>
          <p:cNvGrpSpPr/>
          <p:nvPr/>
        </p:nvGrpSpPr>
        <p:grpSpPr>
          <a:xfrm>
            <a:off x="7422600" y="0"/>
            <a:ext cx="4698516" cy="1509823"/>
            <a:chOff x="7422600" y="0"/>
            <a:chExt cx="4698516" cy="1509823"/>
          </a:xfrm>
        </p:grpSpPr>
        <p:pic>
          <p:nvPicPr>
            <p:cNvPr id="10" name="Picture 9" descr="A picture containing object, piece&#10;&#10;Description automatically generated">
              <a:extLst>
                <a:ext uri="{FF2B5EF4-FFF2-40B4-BE49-F238E27FC236}">
                  <a16:creationId xmlns:a16="http://schemas.microsoft.com/office/drawing/2014/main" id="{9347506E-0A6D-429A-9006-217418D52F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293" y="0"/>
              <a:ext cx="1509823" cy="1509823"/>
            </a:xfrm>
            <a:prstGeom prst="rect">
              <a:avLst/>
            </a:prstGeom>
          </p:spPr>
        </p:pic>
        <p:sp>
          <p:nvSpPr>
            <p:cNvPr id="11" name="Rectangle 10">
              <a:extLst>
                <a:ext uri="{FF2B5EF4-FFF2-40B4-BE49-F238E27FC236}">
                  <a16:creationId xmlns:a16="http://schemas.microsoft.com/office/drawing/2014/main" id="{BE421104-AC62-4290-8B21-26D1D173765A}"/>
                </a:ext>
              </a:extLst>
            </p:cNvPr>
            <p:cNvSpPr/>
            <p:nvPr/>
          </p:nvSpPr>
          <p:spPr>
            <a:xfrm>
              <a:off x="7422600" y="400968"/>
              <a:ext cx="3188693" cy="707886"/>
            </a:xfrm>
            <a:prstGeom prst="rect">
              <a:avLst/>
            </a:prstGeom>
          </p:spPr>
          <p:txBody>
            <a:bodyPr wrap="none">
              <a:spAutoFit/>
            </a:bodyPr>
            <a:lstStyle/>
            <a:p>
              <a:pPr algn="r"/>
              <a:r>
                <a:rPr lang="en-US" sz="2000" dirty="0"/>
                <a:t>Tutorial evaluation</a:t>
              </a:r>
              <a:br>
                <a:rPr lang="en-US" sz="2000" dirty="0"/>
              </a:br>
              <a:r>
                <a:rPr lang="en-US" sz="2000" dirty="0">
                  <a:hlinkClick r:id="rId3"/>
                </a:rPr>
                <a:t>http://bit.ly/sc19-bssw-eval</a:t>
              </a:r>
              <a:endParaRPr lang="en-US" sz="2000" dirty="0"/>
            </a:p>
          </p:txBody>
        </p:sp>
      </p:grpSp>
    </p:spTree>
    <p:extLst>
      <p:ext uri="{BB962C8B-B14F-4D97-AF65-F5344CB8AC3E}">
        <p14:creationId xmlns:p14="http://schemas.microsoft.com/office/powerpoint/2010/main" val="17133320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2577</TotalTime>
  <Words>1919</Words>
  <Application>Microsoft Office PowerPoint</Application>
  <PresentationFormat>Custom</PresentationFormat>
  <Paragraphs>321</Paragraphs>
  <Slides>29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Black</vt:lpstr>
      <vt:lpstr>Calibri</vt:lpstr>
      <vt:lpstr>Courier New</vt:lpstr>
      <vt:lpstr>Roboto</vt:lpstr>
      <vt:lpstr>Presentations (Wide Screen)</vt:lpstr>
      <vt:lpstr>Code Coverage &amp; Continuous Integration</vt:lpstr>
      <vt:lpstr>License, Citation and Acknowledgements</vt:lpstr>
      <vt:lpstr>PowerPoint Presentation</vt:lpstr>
      <vt:lpstr>How do we determine what other tests are needed?</vt:lpstr>
      <vt:lpstr>Code Coverage Output</vt:lpstr>
      <vt:lpstr>Code Coverage is Popular</vt:lpstr>
      <vt:lpstr>Limitations</vt:lpstr>
      <vt:lpstr>Other Code Coverage</vt:lpstr>
      <vt:lpstr>Agenda</vt:lpstr>
      <vt:lpstr>Additional Software-Related Events at SC19</vt:lpstr>
      <vt:lpstr>PowerPoint Presentation</vt:lpstr>
      <vt:lpstr>The Short &amp; Sweet of Continuous Integration</vt:lpstr>
      <vt:lpstr>Work Decomposition</vt:lpstr>
      <vt:lpstr>Error Detection</vt:lpstr>
      <vt:lpstr>Test Servers</vt:lpstr>
      <vt:lpstr>Cloud-based Test Servers</vt:lpstr>
      <vt:lpstr>Continuous integration (CI)</vt:lpstr>
      <vt:lpstr>PowerPoint Presentation</vt:lpstr>
      <vt:lpstr>Agenda</vt:lpstr>
      <vt:lpstr>PowerPoint Presentation</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322</cp:revision>
  <cp:lastPrinted>2017-11-02T18:35:01Z</cp:lastPrinted>
  <dcterms:created xsi:type="dcterms:W3CDTF">2018-11-06T17:28:56Z</dcterms:created>
  <dcterms:modified xsi:type="dcterms:W3CDTF">2019-11-17T16:47:02Z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